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customXml/itemProps5.xml" ContentType="application/vnd.openxmlformats-officedocument.customXmlPropertie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6"/>
  </p:sldMasterIdLst>
  <p:notesMasterIdLst>
    <p:notesMasterId r:id="rId26"/>
  </p:notesMasterIdLst>
  <p:handoutMasterIdLst>
    <p:handoutMasterId r:id="rId27"/>
  </p:handoutMasterIdLst>
  <p:sldIdLst>
    <p:sldId id="899" r:id="rId7"/>
    <p:sldId id="913" r:id="rId8"/>
    <p:sldId id="914" r:id="rId9"/>
    <p:sldId id="915" r:id="rId10"/>
    <p:sldId id="922" r:id="rId11"/>
    <p:sldId id="916" r:id="rId12"/>
    <p:sldId id="917" r:id="rId13"/>
    <p:sldId id="918" r:id="rId14"/>
    <p:sldId id="919" r:id="rId15"/>
    <p:sldId id="921" r:id="rId16"/>
    <p:sldId id="923" r:id="rId17"/>
    <p:sldId id="925" r:id="rId18"/>
    <p:sldId id="926" r:id="rId19"/>
    <p:sldId id="927" r:id="rId20"/>
    <p:sldId id="924" r:id="rId21"/>
    <p:sldId id="928" r:id="rId22"/>
    <p:sldId id="929" r:id="rId23"/>
    <p:sldId id="930" r:id="rId24"/>
    <p:sldId id="898" r:id="rId25"/>
  </p:sldIdLst>
  <p:sldSz cx="9144000" cy="5143500" type="screen16x9"/>
  <p:notesSz cx="6669088" cy="9872663"/>
  <p:custDataLst>
    <p:custData r:id="rId3"/>
    <p:tags r:id="rId28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342763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685526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028289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371051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1713814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056577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2399340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2742103" algn="l" defTabSz="685526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B900"/>
    <a:srgbClr val="879BAA"/>
    <a:srgbClr val="000000"/>
    <a:srgbClr val="006487"/>
    <a:srgbClr val="FFFFFF"/>
    <a:srgbClr val="505A64"/>
    <a:srgbClr val="D7D7CD"/>
    <a:srgbClr val="BECDD7"/>
    <a:srgbClr val="AF235F"/>
    <a:srgbClr val="55A0B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77" autoAdjust="0"/>
    <p:restoredTop sz="77011" autoAdjust="0"/>
  </p:normalViewPr>
  <p:slideViewPr>
    <p:cSldViewPr snapToGrid="0" snapToObjects="1" showGuides="1">
      <p:cViewPr>
        <p:scale>
          <a:sx n="125" d="100"/>
          <a:sy n="125" d="100"/>
        </p:scale>
        <p:origin x="-672" y="-504"/>
      </p:cViewPr>
      <p:guideLst>
        <p:guide orient="horz" pos="2913"/>
        <p:guide orient="horz" pos="464"/>
        <p:guide orient="horz" pos="1824"/>
        <p:guide orient="horz" pos="1756"/>
        <p:guide orient="horz" pos="668"/>
        <p:guide orient="horz" pos="599"/>
        <p:guide pos="296"/>
        <p:guide pos="160"/>
        <p:guide pos="2880"/>
        <p:guide pos="2948"/>
        <p:guide pos="5532"/>
        <p:guide pos="4172"/>
        <p:guide pos="1996"/>
        <p:guide pos="2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-3720" y="-120"/>
      </p:cViewPr>
      <p:guideLst>
        <p:guide orient="horz" pos="3110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669088" cy="6737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16401" y="1"/>
            <a:ext cx="3052688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3975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16401" y="9339751"/>
            <a:ext cx="3052688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17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2689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16400" y="1"/>
            <a:ext cx="3051197" cy="53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038" y="741363"/>
            <a:ext cx="657860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3695" y="4652265"/>
            <a:ext cx="6221699" cy="44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39751"/>
            <a:ext cx="3052689" cy="53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16400" y="9339751"/>
            <a:ext cx="3051197" cy="53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877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3427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68552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02828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37105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1713814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577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340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103" algn="l" defTabSz="3427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8" y="741363"/>
            <a:ext cx="6578600" cy="3700462"/>
          </a:xfrm>
          <a:noFill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1.wmf"/><Relationship Id="rId2" Type="http://schemas.openxmlformats.org/officeDocument/2006/relationships/tags" Target="../tags/tag33.xml"/><Relationship Id="rId1" Type="http://schemas.openxmlformats.org/officeDocument/2006/relationships/customXml" Target="../../customXml/item4.xml"/><Relationship Id="rId6" Type="http://schemas.openxmlformats.org/officeDocument/2006/relationships/tags" Target="../tags/tag37.xml"/><Relationship Id="rId11" Type="http://schemas.openxmlformats.org/officeDocument/2006/relationships/image" Target="../media/image2.jpeg"/><Relationship Id="rId5" Type="http://schemas.openxmlformats.org/officeDocument/2006/relationships/tags" Target="../tags/tag3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customXml" Target="../../customXml/item5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customXml" Target="../../customXml/item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customXml" Target="../../customXml/item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968" tIns="40484" rIns="80968" bIns="40484" numCol="1" spcCol="53978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300" b="1" dirty="0" smtClean="0">
              <a:solidFill>
                <a:schemeClr val="tx1"/>
              </a:solidFill>
            </a:endParaRPr>
          </a:p>
        </p:txBody>
      </p:sp>
      <p:pic>
        <p:nvPicPr>
          <p:cNvPr id="16" name="Grafik 15" descr="New_York_16_9_reduziert.jpg"/>
          <p:cNvPicPr>
            <a:picLocks noChangeAspect="1"/>
          </p:cNvPicPr>
          <p:nvPr userDrawn="1"/>
        </p:nvPicPr>
        <p:blipFill>
          <a:blip r:embed="rId11"/>
          <a:srcRect b="39475"/>
          <a:stretch>
            <a:fillRect/>
          </a:stretch>
        </p:blipFill>
        <p:spPr>
          <a:xfrm>
            <a:off x="1" y="0"/>
            <a:ext cx="9143999" cy="31131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3470" y="3111817"/>
            <a:ext cx="8890529" cy="652511"/>
          </a:xfrm>
          <a:solidFill>
            <a:srgbClr val="879BAA"/>
          </a:solidFill>
        </p:spPr>
        <p:txBody>
          <a:bodyPr wrap="square" lIns="202419" tIns="107957" rIns="361655" bIns="80968" anchor="t">
            <a:spAutoFit/>
          </a:bodyPr>
          <a:lstStyle>
            <a:lvl1pPr>
              <a:defRPr sz="3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3470" y="2817006"/>
            <a:ext cx="8890529" cy="294812"/>
          </a:xfrm>
          <a:solidFill>
            <a:srgbClr val="233746">
              <a:alpha val="65000"/>
            </a:srgbClr>
          </a:solidFill>
        </p:spPr>
        <p:txBody>
          <a:bodyPr wrap="square" lIns="202419" tIns="13495" rIns="361655" bIns="26989" anchor="b">
            <a:noAutofit/>
          </a:bodyPr>
          <a:lstStyle>
            <a:lvl1pPr>
              <a:defRPr sz="15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0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70053" y="0"/>
            <a:ext cx="1295325" cy="725875"/>
          </a:xfrm>
          <a:prstGeom prst="rect">
            <a:avLst/>
          </a:prstGeom>
        </p:spPr>
      </p:pic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4624388"/>
            <a:ext cx="9144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69612" tIns="107957" rIns="2407437" bIns="0" anchor="ctr"/>
          <a:lstStyle/>
          <a:p>
            <a:r>
              <a:rPr lang="en-US" sz="700" b="1" dirty="0" smtClean="0">
                <a:solidFill>
                  <a:srgbClr val="879BAA"/>
                </a:solidFill>
              </a:rPr>
              <a:t>Restricted © Siemens </a:t>
            </a:r>
            <a:r>
              <a:rPr lang="en-US" sz="700" b="1" smtClean="0">
                <a:solidFill>
                  <a:srgbClr val="879BAA"/>
                </a:solidFill>
              </a:rPr>
              <a:t>AG </a:t>
            </a:r>
            <a:r>
              <a:rPr lang="en-US" sz="700" b="1" smtClean="0">
                <a:solidFill>
                  <a:srgbClr val="879BAA"/>
                </a:solidFill>
              </a:rPr>
              <a:t>2018 </a:t>
            </a:r>
            <a:r>
              <a:rPr lang="en-US" sz="700" b="1" dirty="0" smtClean="0">
                <a:solidFill>
                  <a:srgbClr val="879BAA"/>
                </a:solidFill>
              </a:rPr>
              <a:t>All rights reserved.</a:t>
            </a:r>
            <a:endParaRPr lang="en-US" sz="700" b="1" dirty="0">
              <a:solidFill>
                <a:srgbClr val="879BAA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6623569" y="4624388"/>
            <a:ext cx="2520431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07957" rIns="361655" bIns="0" anchor="ctr"/>
          <a:lstStyle/>
          <a:p>
            <a:pPr algn="r"/>
            <a:r>
              <a:rPr lang="en-US" sz="700" b="1" noProof="1" smtClean="0">
                <a:solidFill>
                  <a:srgbClr val="000000"/>
                </a:solidFill>
              </a:rPr>
              <a:t>Answers for infrastructure and cities.</a:t>
            </a:r>
            <a:endParaRPr lang="en-US" sz="7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3111818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-1098056" y="-462916"/>
            <a:ext cx="9144000" cy="311181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968" tIns="40484" rIns="80968" bIns="40484" numCol="1" spcCol="53978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3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3472" y="3111818"/>
            <a:ext cx="8890529" cy="652435"/>
          </a:xfrm>
          <a:solidFill>
            <a:srgbClr val="879BAA"/>
          </a:solidFill>
        </p:spPr>
        <p:txBody>
          <a:bodyPr wrap="square" lIns="202419" tIns="107957" rIns="361655" bIns="80968" anchor="t">
            <a:spAutoFit/>
          </a:bodyPr>
          <a:lstStyle>
            <a:lvl1pPr>
              <a:defRPr sz="3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3472" y="2817007"/>
            <a:ext cx="8890529" cy="294812"/>
          </a:xfrm>
          <a:solidFill>
            <a:srgbClr val="233746">
              <a:alpha val="65000"/>
            </a:srgbClr>
          </a:solidFill>
        </p:spPr>
        <p:txBody>
          <a:bodyPr wrap="square" lIns="202419" tIns="13495" rIns="361655" bIns="26989" anchor="b">
            <a:noAutofit/>
          </a:bodyPr>
          <a:lstStyle>
            <a:lvl1pPr>
              <a:defRPr sz="15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95131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36603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95131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6855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70052" y="1059657"/>
            <a:ext cx="4101948" cy="356473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3448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268974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403461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53794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80291" y="1059657"/>
            <a:ext cx="4101948" cy="356473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3448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268974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403461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537947" marR="0" indent="-133297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685526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160708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13" Type="http://schemas.openxmlformats.org/officeDocument/2006/relationships/tags" Target="../tags/tag9.xml"/><Relationship Id="rId18" Type="http://schemas.openxmlformats.org/officeDocument/2006/relationships/tags" Target="../tags/tag14.xml"/><Relationship Id="rId26" Type="http://schemas.openxmlformats.org/officeDocument/2006/relationships/tags" Target="../tags/tag22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7.xml"/><Relationship Id="rId34" Type="http://schemas.openxmlformats.org/officeDocument/2006/relationships/tags" Target="../tags/tag30.xml"/><Relationship Id="rId7" Type="http://schemas.openxmlformats.org/officeDocument/2006/relationships/tags" Target="../tags/tag3.xml"/><Relationship Id="rId12" Type="http://schemas.openxmlformats.org/officeDocument/2006/relationships/tags" Target="../tags/tag8.xml"/><Relationship Id="rId17" Type="http://schemas.openxmlformats.org/officeDocument/2006/relationships/tags" Target="../tags/tag13.xml"/><Relationship Id="rId25" Type="http://schemas.openxmlformats.org/officeDocument/2006/relationships/tags" Target="../tags/tag21.xml"/><Relationship Id="rId33" Type="http://schemas.openxmlformats.org/officeDocument/2006/relationships/tags" Target="../tags/tag29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2.xml"/><Relationship Id="rId20" Type="http://schemas.openxmlformats.org/officeDocument/2006/relationships/tags" Target="../tags/tag16.xml"/><Relationship Id="rId29" Type="http://schemas.openxmlformats.org/officeDocument/2006/relationships/tags" Target="../tags/tag25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tags" Target="../tags/tag7.xml"/><Relationship Id="rId24" Type="http://schemas.openxmlformats.org/officeDocument/2006/relationships/tags" Target="../tags/tag20.xml"/><Relationship Id="rId32" Type="http://schemas.openxmlformats.org/officeDocument/2006/relationships/tags" Target="../tags/tag28.xml"/><Relationship Id="rId37" Type="http://schemas.openxmlformats.org/officeDocument/2006/relationships/image" Target="../media/image1.wmf"/><Relationship Id="rId5" Type="http://schemas.openxmlformats.org/officeDocument/2006/relationships/theme" Target="../theme/theme1.xml"/><Relationship Id="rId15" Type="http://schemas.openxmlformats.org/officeDocument/2006/relationships/tags" Target="../tags/tag11.xml"/><Relationship Id="rId23" Type="http://schemas.openxmlformats.org/officeDocument/2006/relationships/tags" Target="../tags/tag19.xml"/><Relationship Id="rId28" Type="http://schemas.openxmlformats.org/officeDocument/2006/relationships/tags" Target="../tags/tag24.xml"/><Relationship Id="rId36" Type="http://schemas.openxmlformats.org/officeDocument/2006/relationships/tags" Target="../tags/tag32.xml"/><Relationship Id="rId10" Type="http://schemas.openxmlformats.org/officeDocument/2006/relationships/tags" Target="../tags/tag6.xml"/><Relationship Id="rId19" Type="http://schemas.openxmlformats.org/officeDocument/2006/relationships/tags" Target="../tags/tag15.xml"/><Relationship Id="rId31" Type="http://schemas.openxmlformats.org/officeDocument/2006/relationships/tags" Target="../tags/tag27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5.xml"/><Relationship Id="rId14" Type="http://schemas.openxmlformats.org/officeDocument/2006/relationships/tags" Target="../tags/tag10.xml"/><Relationship Id="rId22" Type="http://schemas.openxmlformats.org/officeDocument/2006/relationships/tags" Target="../tags/tag18.xml"/><Relationship Id="rId27" Type="http://schemas.openxmlformats.org/officeDocument/2006/relationships/tags" Target="../tags/tag23.xml"/><Relationship Id="rId30" Type="http://schemas.openxmlformats.org/officeDocument/2006/relationships/tags" Target="../tags/tag26.xml"/><Relationship Id="rId35" Type="http://schemas.openxmlformats.org/officeDocument/2006/relationships/tags" Target="../tags/tag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2 Id15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0" y="0"/>
            <a:ext cx="9144000" cy="951310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53" tIns="34276" rIns="68553" bIns="34276" anchor="ctr">
            <a:noAutofit/>
          </a:bodyPr>
          <a:lstStyle/>
          <a:p>
            <a:endParaRPr lang="en-US"/>
          </a:p>
        </p:txBody>
      </p:sp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7"/>
            </p:custDataLst>
          </p:nvPr>
        </p:nvSpPr>
        <p:spPr bwMode="auto">
          <a:xfrm>
            <a:off x="0" y="0"/>
            <a:ext cx="9144000" cy="95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9612" tIns="296881" rIns="1592363" bIns="17543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8"/>
            </p:custDataLst>
          </p:nvPr>
        </p:nvSpPr>
        <p:spPr bwMode="auto">
          <a:xfrm>
            <a:off x="470054" y="1059657"/>
            <a:ext cx="6153517" cy="356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" name="cdtTextBox 12 Id17"/>
          <p:cNvSpPr txBox="1"/>
          <p:nvPr userDrawn="1">
            <p:custDataLst>
              <p:tags r:id="rId9"/>
            </p:custDataLst>
          </p:nvPr>
        </p:nvSpPr>
        <p:spPr>
          <a:xfrm>
            <a:off x="2" y="4948238"/>
            <a:ext cx="2947637" cy="195263"/>
          </a:xfrm>
          <a:prstGeom prst="rect">
            <a:avLst/>
          </a:prstGeom>
          <a:noFill/>
        </p:spPr>
        <p:txBody>
          <a:bodyPr wrap="square" lIns="1430428" tIns="0" rIns="0" bIns="86365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noProof="0" smtClean="0">
                <a:solidFill>
                  <a:srgbClr val="000000"/>
                </a:solidFill>
              </a:rPr>
              <a:t>2018-5-7</a:t>
            </a:r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18" name="cdtTextBox 11 Id18"/>
          <p:cNvSpPr txBox="1"/>
          <p:nvPr userDrawn="1">
            <p:custDataLst>
              <p:tags r:id="rId10"/>
            </p:custDataLst>
          </p:nvPr>
        </p:nvSpPr>
        <p:spPr>
          <a:xfrm>
            <a:off x="2" y="4948238"/>
            <a:ext cx="1323275" cy="195263"/>
          </a:xfrm>
          <a:prstGeom prst="rect">
            <a:avLst/>
          </a:prstGeom>
          <a:noFill/>
        </p:spPr>
        <p:txBody>
          <a:bodyPr wrap="square" lIns="469612" tIns="0" rIns="0" bIns="86365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noProof="0" dirty="0" smtClean="0">
                <a:solidFill>
                  <a:srgbClr val="000000"/>
                </a:solidFill>
              </a:rPr>
              <a:t>Page </a:t>
            </a:r>
            <a:fld id="{91E7552C-A157-4A4F-8E99-698C0325FC94}" type="slidenum">
              <a:rPr lang="en-US" sz="700" noProof="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‹#›</a:t>
            </a:fld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19" name="cdtTextBox 13 Id19"/>
          <p:cNvSpPr txBox="1"/>
          <p:nvPr userDrawn="1">
            <p:custDataLst>
              <p:tags r:id="rId11"/>
            </p:custDataLst>
          </p:nvPr>
        </p:nvSpPr>
        <p:spPr>
          <a:xfrm>
            <a:off x="2839345" y="4948238"/>
            <a:ext cx="6304654" cy="195263"/>
          </a:xfrm>
          <a:prstGeom prst="rect">
            <a:avLst/>
          </a:prstGeom>
          <a:noFill/>
        </p:spPr>
        <p:txBody>
          <a:bodyPr wrap="square" lIns="0" tIns="0" rIns="361655" bIns="86365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700" noProof="0" dirty="0" smtClean="0">
                <a:solidFill>
                  <a:srgbClr val="000000"/>
                </a:solidFill>
              </a:rPr>
              <a:t>Frenk </a:t>
            </a:r>
            <a:r>
              <a:rPr lang="en-US" sz="700" noProof="0" smtClean="0">
                <a:solidFill>
                  <a:srgbClr val="000000"/>
                </a:solidFill>
              </a:rPr>
              <a:t>Mulder </a:t>
            </a:r>
            <a:endParaRPr lang="en-US" sz="700" noProof="0" dirty="0" smtClean="0">
              <a:solidFill>
                <a:srgbClr val="000000"/>
              </a:solidFill>
            </a:endParaRPr>
          </a:p>
        </p:txBody>
      </p:sp>
      <p:sp>
        <p:nvSpPr>
          <p:cNvPr id="20" name="cdtText Box 101 Id20"/>
          <p:cNvSpPr txBox="1">
            <a:spLocks noChangeArrowheads="1"/>
          </p:cNvSpPr>
          <p:nvPr userDrawn="1">
            <p:custDataLst>
              <p:tags r:id="rId12"/>
            </p:custDataLst>
          </p:nvPr>
        </p:nvSpPr>
        <p:spPr bwMode="auto">
          <a:xfrm>
            <a:off x="4572000" y="1"/>
            <a:ext cx="1190" cy="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26989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800" b="1" dirty="0">
              <a:solidFill>
                <a:srgbClr val="990000"/>
              </a:solidFill>
            </a:endParaRPr>
          </a:p>
        </p:txBody>
      </p:sp>
      <p:cxnSp>
        <p:nvCxnSpPr>
          <p:cNvPr id="3072" name="cdtMasterTags_CL1 Id3072"/>
          <p:cNvCxnSpPr/>
          <p:nvPr userDrawn="1">
            <p:custDataLst>
              <p:tags r:id="rId1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" name="cdtMasterTags_CL2 Id3073"/>
          <p:cNvCxnSpPr/>
          <p:nvPr userDrawn="1">
            <p:custDataLst>
              <p:tags r:id="rId1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4" name="cdtMasterTags_CL3 Id3074"/>
          <p:cNvCxnSpPr/>
          <p:nvPr userDrawn="1">
            <p:custDataLst>
              <p:tags r:id="rId1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5" name="cdtMasterTags_CL4 Id3075"/>
          <p:cNvCxnSpPr/>
          <p:nvPr userDrawn="1">
            <p:custDataLst>
              <p:tags r:id="rId1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6" name="cdtMasterTags_CL5 Id3076"/>
          <p:cNvCxnSpPr/>
          <p:nvPr userDrawn="1">
            <p:custDataLst>
              <p:tags r:id="rId1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7" name="cdtMasterTags_CL6 Id3077"/>
          <p:cNvCxnSpPr/>
          <p:nvPr userDrawn="1">
            <p:custDataLst>
              <p:tags r:id="rId1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0" name="cdtMasterTags_CL7 Id3080"/>
          <p:cNvCxnSpPr/>
          <p:nvPr userDrawn="1">
            <p:custDataLst>
              <p:tags r:id="rId1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1" name="cdtMasterTags_CL8 Id3081"/>
          <p:cNvCxnSpPr/>
          <p:nvPr userDrawn="1">
            <p:custDataLst>
              <p:tags r:id="rId2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cdtMasterTags_CL9 Id3082"/>
          <p:cNvCxnSpPr/>
          <p:nvPr userDrawn="1">
            <p:custDataLst>
              <p:tags r:id="rId2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3" name="cdtMasterTags_CL10 Id3083"/>
          <p:cNvCxnSpPr/>
          <p:nvPr userDrawn="1">
            <p:custDataLst>
              <p:tags r:id="rId2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cdtMasterTags_CL11 Id3084"/>
          <p:cNvCxnSpPr/>
          <p:nvPr userDrawn="1">
            <p:custDataLst>
              <p:tags r:id="rId2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5" name="cdtMasterTags_CL12 Id3085"/>
          <p:cNvCxnSpPr/>
          <p:nvPr userDrawn="1">
            <p:custDataLst>
              <p:tags r:id="rId2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6" name="cdtMasterTags_CL13 Id3086"/>
          <p:cNvCxnSpPr/>
          <p:nvPr userDrawn="1">
            <p:custDataLst>
              <p:tags r:id="rId2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7" name="cdtMasterTags_CL14 Id3087"/>
          <p:cNvCxnSpPr/>
          <p:nvPr userDrawn="1">
            <p:custDataLst>
              <p:tags r:id="rId2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8" name="cdtMasterTags_CL15 Id3088"/>
          <p:cNvCxnSpPr/>
          <p:nvPr userDrawn="1">
            <p:custDataLst>
              <p:tags r:id="rId2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9" name="cdtMasterTags_CL16 Id3089"/>
          <p:cNvCxnSpPr/>
          <p:nvPr userDrawn="1">
            <p:custDataLst>
              <p:tags r:id="rId2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0" name="cdtMasterTags_CL17 Id3090"/>
          <p:cNvCxnSpPr/>
          <p:nvPr userDrawn="1">
            <p:custDataLst>
              <p:tags r:id="rId2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1" name="cdtMasterTags_CL18 Id3091"/>
          <p:cNvCxnSpPr/>
          <p:nvPr userDrawn="1">
            <p:custDataLst>
              <p:tags r:id="rId3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cdtMasterTags_CL19 Id3092"/>
          <p:cNvCxnSpPr/>
          <p:nvPr userDrawn="1">
            <p:custDataLst>
              <p:tags r:id="rId3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3" name="cdtMasterTags_CL20 Id3093"/>
          <p:cNvCxnSpPr/>
          <p:nvPr userDrawn="1">
            <p:custDataLst>
              <p:tags r:id="rId3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4" name="cdtMasterTags_CL21 Id3094"/>
          <p:cNvCxnSpPr/>
          <p:nvPr userDrawn="1">
            <p:custDataLst>
              <p:tags r:id="rId3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5" name="cdtMasterTags_CL22 Id3095"/>
          <p:cNvCxnSpPr/>
          <p:nvPr userDrawn="1">
            <p:custDataLst>
              <p:tags r:id="rId3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6" name="cdtMasterTags"/>
          <p:cNvCxnSpPr/>
          <p:nvPr userDrawn="1">
            <p:custDataLst>
              <p:tags r:id="rId3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2" name="cdtPicture 10 Id10" descr="SIE_Logo_Layer_Petrol_RGB_A3_76mm.wmf"/>
          <p:cNvPicPr>
            <a:picLocks noChangeAspect="1"/>
          </p:cNvPicPr>
          <p:nvPr userDrawn="1">
            <p:custDataLst>
              <p:tags r:id="rId36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6953430" y="0"/>
            <a:ext cx="1440000" cy="8065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71" r:id="rId2"/>
    <p:sldLayoutId id="2147483695" r:id="rId3"/>
    <p:sldLayoutId id="2147483696" r:id="rId4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15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ＭＳ Ｐゴシック" charset="-128"/>
        </a:defRPr>
      </a:lvl5pPr>
      <a:lvl6pPr marL="342763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6pPr>
      <a:lvl7pPr marL="685526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7pPr>
      <a:lvl8pPr marL="1028289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8pPr>
      <a:lvl9pPr marL="1371051" algn="l" rtl="0" eaLnBrk="1" fontAlgn="base" hangingPunct="1">
        <a:spcBef>
          <a:spcPct val="0"/>
        </a:spcBef>
        <a:spcAft>
          <a:spcPct val="0"/>
        </a:spcAft>
        <a:defRPr sz="15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34487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268974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403461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537947" indent="-133297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915225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257988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1600750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1943513" indent="-14162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63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526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289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051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14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577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340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103" algn="l" defTabSz="6855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raphviz.gitlab.io/download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54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  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8500" y="4088059"/>
            <a:ext cx="1208664" cy="4739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Frenk Mulder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smtClean="0">
                <a:solidFill>
                  <a:schemeClr val="tx1"/>
                </a:solidFill>
              </a:rPr>
              <a:t>Share the fun !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8" name="Picture 7" descr="TopAce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00" y="3030406"/>
            <a:ext cx="2418525" cy="6686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6272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Display your graph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22" y="1216356"/>
            <a:ext cx="5071110" cy="3399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327" y="3509010"/>
            <a:ext cx="1473895" cy="153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 bwMode="auto">
          <a:xfrm>
            <a:off x="1737360" y="2065020"/>
            <a:ext cx="4610100" cy="221361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861060" y="2446020"/>
            <a:ext cx="1539240" cy="183261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87680" y="1216356"/>
            <a:ext cx="259842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Use the button or the menu item to display the graph.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software metri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8780" y="2147446"/>
            <a:ext cx="3490620" cy="289547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2674620" y="1851660"/>
            <a:ext cx="3368040" cy="21107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6000" b="1" smtClean="0">
                <a:solidFill>
                  <a:schemeClr val="tx1"/>
                </a:solidFill>
              </a:rPr>
              <a:t>2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3200" b="1" smtClean="0">
                <a:solidFill>
                  <a:schemeClr val="tx1"/>
                </a:solidFill>
              </a:rPr>
              <a:t>Software metrics</a:t>
            </a:r>
            <a:endParaRPr lang="en-US" sz="3200" b="1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Software metrics</a:t>
            </a:r>
            <a:endParaRPr lang="en-US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890" y="1120140"/>
            <a:ext cx="4804410" cy="24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 bwMode="auto">
          <a:xfrm flipH="1">
            <a:off x="4511040" y="1805940"/>
            <a:ext cx="1348740" cy="4572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996940" y="1684020"/>
            <a:ext cx="2590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Choose menu item to display the graph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0110" y="951310"/>
            <a:ext cx="4174490" cy="294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1645920" y="3063240"/>
            <a:ext cx="1684020" cy="38862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05740" y="3063240"/>
            <a:ext cx="1902765" cy="5206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Click on any module 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in the graph</a:t>
            </a:r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4948" y="3205482"/>
            <a:ext cx="1817629" cy="17164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/>
          <p:nvPr/>
        </p:nvCxnSpPr>
        <p:spPr bwMode="auto">
          <a:xfrm>
            <a:off x="1645920" y="3583895"/>
            <a:ext cx="3497580" cy="576625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7193972" y="4258913"/>
            <a:ext cx="1357744" cy="5416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or a module in 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the table</a:t>
            </a:r>
            <a:endParaRPr lang="en-US" sz="16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" y="1464738"/>
            <a:ext cx="7185660" cy="94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43840" y="1183635"/>
            <a:ext cx="6775316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</a:rPr>
              <a:t>See the calculated software metrics for your ‘module’ (and its files)</a:t>
            </a:r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" y="2674620"/>
            <a:ext cx="7863840" cy="18959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#lines	</a:t>
            </a:r>
            <a:r>
              <a:rPr lang="en-US" sz="1600" smtClean="0">
                <a:solidFill>
                  <a:schemeClr val="tx1"/>
                </a:solidFill>
              </a:rPr>
              <a:t>Number of lines of source code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#code</a:t>
            </a:r>
            <a:r>
              <a:rPr lang="en-US" sz="1600" smtClean="0">
                <a:solidFill>
                  <a:schemeClr val="tx1"/>
                </a:solidFill>
              </a:rPr>
              <a:t>	Number of lines of code (excluding comments)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White/code</a:t>
            </a:r>
            <a:r>
              <a:rPr lang="en-US" sz="1600" smtClean="0">
                <a:solidFill>
                  <a:schemeClr val="tx1"/>
                </a:solidFill>
              </a:rPr>
              <a:t>	Number of white lines per line of code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C/Code</a:t>
            </a:r>
            <a:r>
              <a:rPr lang="en-US" sz="1600" smtClean="0">
                <a:solidFill>
                  <a:schemeClr val="tx1"/>
                </a:solidFill>
              </a:rPr>
              <a:t>	Bytes of comment per bytes of code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McCabe</a:t>
            </a:r>
            <a:r>
              <a:rPr lang="en-US" sz="1600" smtClean="0">
                <a:solidFill>
                  <a:schemeClr val="tx1"/>
                </a:solidFill>
              </a:rPr>
              <a:t>	Simple McCabe index  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		(given by Topaas. Number of if/then, while, for/next)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McCabe/Code</a:t>
            </a:r>
            <a:r>
              <a:rPr lang="en-US" sz="1600" smtClean="0">
                <a:solidFill>
                  <a:schemeClr val="tx1"/>
                </a:solidFill>
              </a:rPr>
              <a:t>	McCabe index per lines of code</a:t>
            </a:r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6" name="Right Brace 5"/>
          <p:cNvSpPr/>
          <p:nvPr/>
        </p:nvSpPr>
        <p:spPr bwMode="auto">
          <a:xfrm>
            <a:off x="7063740" y="3970020"/>
            <a:ext cx="365760" cy="60050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4239" y="4178836"/>
            <a:ext cx="758221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smtClean="0">
                <a:solidFill>
                  <a:schemeClr val="tx1"/>
                </a:solidFill>
              </a:rPr>
              <a:t>Complexity</a:t>
            </a:r>
            <a:endParaRPr lang="en-US" sz="1200" dirty="0" err="1" smtClean="0">
              <a:solidFill>
                <a:schemeClr val="tx1"/>
              </a:solidFill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7063740" y="3217116"/>
            <a:ext cx="365760" cy="60050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4239" y="3439696"/>
            <a:ext cx="1083630" cy="406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smtClean="0">
                <a:solidFill>
                  <a:schemeClr val="tx1"/>
                </a:solidFill>
              </a:rPr>
              <a:t>Comments and </a:t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white lines</a:t>
            </a:r>
            <a:endParaRPr lang="en-US" sz="12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differe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6900" y="3149104"/>
            <a:ext cx="3060065" cy="19029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2674620" y="1851660"/>
            <a:ext cx="3368040" cy="21107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6000" b="1" smtClean="0">
                <a:solidFill>
                  <a:schemeClr val="tx1"/>
                </a:solidFill>
              </a:rPr>
              <a:t>3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3200" b="1" smtClean="0">
                <a:solidFill>
                  <a:schemeClr val="tx1"/>
                </a:solidFill>
              </a:rPr>
              <a:t>Diff</a:t>
            </a:r>
            <a:endParaRPr lang="en-US" sz="3200" b="1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582" y="1132056"/>
            <a:ext cx="4287498" cy="2874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3611880" y="1676400"/>
            <a:ext cx="1036320" cy="210312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5151120" y="1183635"/>
            <a:ext cx="3779520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</a:rPr>
              <a:t>Assign a label to the current ‘state’ of your application</a:t>
            </a:r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648200" y="1132056"/>
            <a:ext cx="403860" cy="4343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1800" b="1" smtClean="0">
                <a:solidFill>
                  <a:schemeClr val="tx1"/>
                </a:solidFill>
              </a:rPr>
              <a:t>1</a:t>
            </a:r>
            <a:endParaRPr lang="en-US" sz="1800" b="1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4460" y="1997012"/>
            <a:ext cx="3779520" cy="281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</a:rPr>
              <a:t>Continue working on your application</a:t>
            </a:r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701540" y="1945433"/>
            <a:ext cx="403860" cy="4343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b="1" smtClean="0">
                <a:solidFill>
                  <a:schemeClr val="tx1"/>
                </a:solidFill>
              </a:rPr>
              <a:t>2</a:t>
            </a:r>
            <a:endParaRPr lang="en-US" sz="1800" b="1" dirty="0" err="1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4274820" y="3527844"/>
            <a:ext cx="373380" cy="251677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4701540" y="3093504"/>
            <a:ext cx="403860" cy="4343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b="1" smtClean="0">
                <a:solidFill>
                  <a:schemeClr val="tx1"/>
                </a:solidFill>
              </a:rPr>
              <a:t>3</a:t>
            </a:r>
            <a:endParaRPr lang="en-US" sz="1800" b="1" dirty="0" err="1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4460" y="3170122"/>
            <a:ext cx="3779520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</a:rPr>
              <a:t>Then choose ‘Diff’ to produce a graph with differences</a:t>
            </a:r>
            <a:endParaRPr lang="en-US" dirty="0" err="1" smtClean="0">
              <a:solidFill>
                <a:schemeClr val="tx1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6510" y="2457234"/>
            <a:ext cx="552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 - graph</a:t>
            </a:r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9508"/>
            <a:ext cx="4448810" cy="315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880" y="1726883"/>
            <a:ext cx="880110" cy="31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5703" y="2807307"/>
            <a:ext cx="776287" cy="26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875020" y="1726883"/>
            <a:ext cx="2590800" cy="812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A changed module with a </a:t>
            </a:r>
            <a:r>
              <a:rPr lang="en-US" sz="1600" b="1" smtClean="0">
                <a:solidFill>
                  <a:schemeClr val="tx1"/>
                </a:solidFill>
              </a:rPr>
              <a:t>good</a:t>
            </a:r>
            <a:r>
              <a:rPr lang="en-US" sz="1600" smtClean="0">
                <a:solidFill>
                  <a:schemeClr val="tx1"/>
                </a:solidFill>
              </a:rPr>
              <a:t> TopAce software metrics score</a:t>
            </a:r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5020" y="2807307"/>
            <a:ext cx="2590800" cy="812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smtClean="0">
                <a:solidFill>
                  <a:schemeClr val="tx1"/>
                </a:solidFill>
              </a:rPr>
              <a:t>A changed module with a </a:t>
            </a:r>
            <a:r>
              <a:rPr lang="en-US" sz="1600" b="1" smtClean="0">
                <a:solidFill>
                  <a:schemeClr val="tx1"/>
                </a:solidFill>
              </a:rPr>
              <a:t>bad</a:t>
            </a:r>
            <a:r>
              <a:rPr lang="en-US" sz="1600" smtClean="0">
                <a:solidFill>
                  <a:schemeClr val="tx1"/>
                </a:solidFill>
              </a:rPr>
              <a:t> TopAce software metrics score</a:t>
            </a:r>
            <a:endParaRPr lang="en-US" sz="16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Note:</a:t>
            </a:r>
            <a:endParaRPr lang="en-US"/>
          </a:p>
        </p:txBody>
      </p:sp>
      <p:pic>
        <p:nvPicPr>
          <p:cNvPr id="3" name="Picture 2" descr="Uitroeptoeken_cirk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85" y="1354355"/>
            <a:ext cx="1156435" cy="11564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4520" y="1386840"/>
            <a:ext cx="6659880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The TopAce project was built and tested with </a:t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n-US" sz="2000" b="1" smtClean="0">
                <a:solidFill>
                  <a:schemeClr val="tx1"/>
                </a:solidFill>
              </a:rPr>
              <a:t>WinCC OA 3.15P9</a:t>
            </a:r>
            <a:br>
              <a:rPr lang="en-US" sz="2000" b="1" smtClean="0">
                <a:solidFill>
                  <a:schemeClr val="tx1"/>
                </a:solidFill>
              </a:rPr>
            </a:br>
            <a:endParaRPr lang="en-US" sz="2000" b="1" smtClean="0">
              <a:solidFill>
                <a:schemeClr val="tx1"/>
              </a:solidFill>
            </a:endParaRP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smtClean="0">
                <a:solidFill>
                  <a:schemeClr val="tx1"/>
                </a:solidFill>
              </a:rPr>
              <a:t>The TopAce project uses the open source package ‘Dot’.</a:t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n-US" sz="2000" smtClean="0">
                <a:solidFill>
                  <a:schemeClr val="tx1"/>
                </a:solidFill>
              </a:rPr>
              <a:t/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n-US" sz="2000" smtClean="0">
                <a:solidFill>
                  <a:schemeClr val="tx1"/>
                </a:solidFill>
              </a:rPr>
              <a:t>Download and install from:</a:t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n-US" sz="2000" smtClean="0">
                <a:solidFill>
                  <a:schemeClr val="tx1"/>
                </a:solidFill>
                <a:hlinkClick r:id="rId3"/>
              </a:rPr>
              <a:t>https://graphviz.gitlab.io/download/</a:t>
            </a:r>
            <a:endParaRPr lang="en-US" sz="2000" smtClean="0">
              <a:solidFill>
                <a:schemeClr val="tx1"/>
              </a:solidFill>
            </a:endParaRP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2000" smtClean="0">
              <a:solidFill>
                <a:schemeClr val="tx1"/>
              </a:solidFill>
            </a:endParaRPr>
          </a:p>
          <a:p>
            <a:pPr marL="358775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2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cdtRectangle 4 Id10957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</a:p>
        </p:txBody>
      </p:sp>
      <p:sp>
        <p:nvSpPr>
          <p:cNvPr id="8" name="cdtText Placeholder 7 Id8"/>
          <p:cNvSpPr>
            <a:spLocks noGrp="1"/>
          </p:cNvSpPr>
          <p:nvPr>
            <p:ph type="body" sz="quarter" idx="4294967295"/>
            <p:custDataLst>
              <p:tags r:id="rId3"/>
            </p:custDataLst>
          </p:nvPr>
        </p:nvSpPr>
        <p:spPr>
          <a:xfrm>
            <a:off x="467360" y="1295400"/>
            <a:ext cx="5651500" cy="3564732"/>
          </a:xfrm>
        </p:spPr>
        <p:txBody>
          <a:bodyPr/>
          <a:lstStyle/>
          <a:p>
            <a:r>
              <a:rPr lang="en-US" b="1" dirty="0" smtClean="0"/>
              <a:t>Frenk Mulder</a:t>
            </a:r>
            <a:br>
              <a:rPr lang="en-US" b="1" dirty="0" smtClean="0"/>
            </a:br>
            <a:r>
              <a:rPr lang="en-US" dirty="0" err="1" smtClean="0"/>
              <a:t>WinCC</a:t>
            </a:r>
            <a:r>
              <a:rPr lang="en-US" dirty="0" smtClean="0"/>
              <a:t> OA Expert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r>
              <a:rPr lang="en-US" smtClean="0"/>
              <a:t>Siemens Nederland N.V.</a:t>
            </a:r>
            <a:br>
              <a:rPr lang="en-US" smtClean="0"/>
            </a:br>
            <a:r>
              <a:rPr lang="en-US" smtClean="0"/>
              <a:t>RC-NL MO MM ITS SM&amp;TS</a:t>
            </a:r>
            <a:br>
              <a:rPr lang="en-US" smtClean="0"/>
            </a:br>
            <a:r>
              <a:rPr lang="en-US" smtClean="0"/>
              <a:t>Werner von Siemensstraat 1</a:t>
            </a:r>
            <a:br>
              <a:rPr lang="en-US" smtClean="0"/>
            </a:br>
            <a:r>
              <a:rPr lang="en-US" smtClean="0"/>
              <a:t>2712 PN Zoetermeer, Nederland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E-mail</a:t>
            </a:r>
            <a:r>
              <a:rPr lang="en-US" dirty="0" smtClean="0"/>
              <a:t>: Frenk.mulder@siemens.com</a:t>
            </a:r>
          </a:p>
        </p:txBody>
      </p:sp>
      <p:sp>
        <p:nvSpPr>
          <p:cNvPr id="3" name="cdtTextBox 2 Id3"/>
          <p:cNvSpPr txBox="1"/>
          <p:nvPr>
            <p:custDataLst>
              <p:tags r:id="rId4"/>
            </p:custDataLst>
          </p:nvPr>
        </p:nvSpPr>
        <p:spPr>
          <a:xfrm rot="16200000">
            <a:off x="9144002" y="4624388"/>
            <a:ext cx="1191" cy="1588"/>
          </a:xfrm>
          <a:prstGeom prst="rect">
            <a:avLst/>
          </a:prstGeom>
          <a:noFill/>
        </p:spPr>
        <p:txBody>
          <a:bodyPr wrap="none" lIns="53978" tIns="0" rIns="0" bIns="26989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400" dirty="0" smtClean="0">
              <a:solidFill>
                <a:srgbClr val="000000"/>
              </a:solidFill>
            </a:endParaRPr>
          </a:p>
        </p:txBody>
      </p:sp>
      <p:sp>
        <p:nvSpPr>
          <p:cNvPr id="13" name="cdtTextBox 2 Id13"/>
          <p:cNvSpPr txBox="1"/>
          <p:nvPr>
            <p:custDataLst>
              <p:tags r:id="rId5"/>
            </p:custDataLst>
          </p:nvPr>
        </p:nvSpPr>
        <p:spPr>
          <a:xfrm rot="16200000">
            <a:off x="9144002" y="4624388"/>
            <a:ext cx="1191" cy="1190"/>
          </a:xfrm>
          <a:prstGeom prst="rect">
            <a:avLst/>
          </a:prstGeom>
          <a:noFill/>
        </p:spPr>
        <p:txBody>
          <a:bodyPr wrap="none" lIns="53978" tIns="0" rIns="0" bIns="26989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400" dirty="0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3937339"/>
            <a:ext cx="3706143" cy="687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400" smtClean="0">
                <a:solidFill>
                  <a:schemeClr val="tx1"/>
                </a:solidFill>
              </a:rPr>
              <a:t>Share the fun !</a:t>
            </a:r>
            <a:endParaRPr lang="en-US" sz="4400" dirty="0" err="1" smtClean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32961" y="1184743"/>
            <a:ext cx="4130040" cy="27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700935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dtTitle 10 Id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1310"/>
          </a:xfrm>
        </p:spPr>
        <p:txBody>
          <a:bodyPr/>
          <a:lstStyle/>
          <a:p>
            <a:r>
              <a:rPr lang="en-US" smtClean="0"/>
              <a:t>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7442" y="1223682"/>
            <a:ext cx="4708396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smtClean="0">
                <a:solidFill>
                  <a:schemeClr val="tx1"/>
                </a:solidFill>
              </a:rPr>
              <a:t>TopAce is a sample application and a tool,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smtClean="0">
                <a:solidFill>
                  <a:schemeClr val="tx1"/>
                </a:solidFill>
              </a:rPr>
              <a:t>inspired by the Topaas document by  Rijkswaterstaat.</a:t>
            </a:r>
            <a:br>
              <a:rPr lang="en-US" sz="15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(part of the Dutch Ministry of Infrastructure and the Environment)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5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smtClean="0">
                <a:solidFill>
                  <a:schemeClr val="tx1"/>
                </a:solidFill>
              </a:rPr>
              <a:t>Topaas is an approach to determine the chance of failures for an application.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5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b="1" smtClean="0">
                <a:solidFill>
                  <a:schemeClr val="tx1"/>
                </a:solidFill>
              </a:rPr>
              <a:t>Use, change and share it as much as you want 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5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smtClean="0">
                <a:solidFill>
                  <a:schemeClr val="tx1"/>
                </a:solidFill>
              </a:rPr>
              <a:t>Frenk Mulder</a:t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WinCC OA Userdays 2018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i="1" smtClean="0">
                <a:solidFill>
                  <a:schemeClr val="tx1"/>
                </a:solidFill>
              </a:rPr>
              <a:t>Share the fun</a:t>
            </a:r>
            <a:endParaRPr lang="en-US" sz="1200" i="1" dirty="0" err="1" smtClean="0">
              <a:solidFill>
                <a:schemeClr val="tx1"/>
              </a:solidFill>
            </a:endParaRPr>
          </a:p>
        </p:txBody>
      </p:sp>
      <p:pic>
        <p:nvPicPr>
          <p:cNvPr id="6" name="Picture 5" descr="TopAce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23" y="243967"/>
            <a:ext cx="2186552" cy="604473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38345">
            <a:off x="5437481" y="1212013"/>
            <a:ext cx="2652481" cy="31481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4114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TopAce ?</a:t>
            </a:r>
            <a:endParaRPr lang="en-US"/>
          </a:p>
        </p:txBody>
      </p:sp>
      <p:pic>
        <p:nvPicPr>
          <p:cNvPr id="2050" name="Picture 2" descr="Afbeeldingsresultaat voor software metri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2120" y="1918846"/>
            <a:ext cx="3490620" cy="289547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466" y="399971"/>
            <a:ext cx="4435475" cy="18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54685" y="1678967"/>
            <a:ext cx="368808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Yes, why would you measure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your temperature ?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7206" y="3687622"/>
            <a:ext cx="346773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Because measuring gives you vital information that might be (or might become !) important.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That’s why TopAce</a:t>
            </a:r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52359">
            <a:off x="4746390" y="1829768"/>
            <a:ext cx="3900336" cy="251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8640" y="1412748"/>
            <a:ext cx="361188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TopAce is a tool that can be used by several stakeholders: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smtClean="0">
                <a:solidFill>
                  <a:schemeClr val="tx1"/>
                </a:solidFill>
              </a:rPr>
              <a:t>It gives insight about the </a:t>
            </a:r>
            <a:r>
              <a:rPr lang="en-US" sz="2000" u="sng" smtClean="0">
                <a:solidFill>
                  <a:schemeClr val="tx1"/>
                </a:solidFill>
              </a:rPr>
              <a:t>structure of an application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smtClean="0">
                <a:solidFill>
                  <a:schemeClr val="tx1"/>
                </a:solidFill>
              </a:rPr>
              <a:t>It provides </a:t>
            </a:r>
            <a:r>
              <a:rPr lang="en-US" sz="2000" u="sng" smtClean="0">
                <a:solidFill>
                  <a:schemeClr val="tx1"/>
                </a:solidFill>
              </a:rPr>
              <a:t>software metrics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smtClean="0">
                <a:solidFill>
                  <a:schemeClr val="tx1"/>
                </a:solidFill>
              </a:rPr>
              <a:t>It provides a ‘</a:t>
            </a:r>
            <a:r>
              <a:rPr lang="en-US" sz="2000" u="sng" smtClean="0">
                <a:solidFill>
                  <a:schemeClr val="tx1"/>
                </a:solidFill>
              </a:rPr>
              <a:t>changes with severity</a:t>
            </a:r>
            <a:r>
              <a:rPr lang="en-US" sz="2000" smtClean="0">
                <a:solidFill>
                  <a:schemeClr val="tx1"/>
                </a:solidFill>
              </a:rPr>
              <a:t>’ overview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2674620" y="1851660"/>
            <a:ext cx="3368040" cy="21107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6000" b="1" smtClean="0">
                <a:solidFill>
                  <a:schemeClr val="tx1"/>
                </a:solidFill>
              </a:rPr>
              <a:t>1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3200" b="1" smtClean="0">
                <a:solidFill>
                  <a:schemeClr val="tx1"/>
                </a:solidFill>
              </a:rPr>
              <a:t>Software structure</a:t>
            </a:r>
            <a:endParaRPr lang="en-US" sz="3200" b="1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 Software structure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0060" y="1165860"/>
            <a:ext cx="8001000" cy="4401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There are commercial tools that will visualize the structure for a C++, Java, # or other high level languages. Mostly, visualizing classes 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But a WinCC OA object is not just a class. It could consist of: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dirty="0" err="1" smtClean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518905" y="2503170"/>
            <a:ext cx="1379220" cy="115214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539985" y="2503170"/>
            <a:ext cx="1379220" cy="115214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968485" y="3216402"/>
            <a:ext cx="1379220" cy="115214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2751" y="2891183"/>
            <a:ext cx="78386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Scripts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8126" y="2856893"/>
            <a:ext cx="471283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Libs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66657" y="3655314"/>
            <a:ext cx="78547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Panels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72100" y="2891183"/>
            <a:ext cx="4572000" cy="17328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Example: </a:t>
            </a:r>
            <a:br>
              <a:rPr lang="en-US" sz="1400" smtClean="0">
                <a:solidFill>
                  <a:schemeClr val="tx1"/>
                </a:solidFill>
              </a:rPr>
            </a:br>
            <a:r>
              <a:rPr lang="en-US" sz="1400" smtClean="0">
                <a:solidFill>
                  <a:schemeClr val="tx1"/>
                </a:solidFill>
              </a:rPr>
              <a:t>Object ‘AlarmTable’ </a:t>
            </a:r>
            <a:br>
              <a:rPr lang="en-US" sz="1400" smtClean="0">
                <a:solidFill>
                  <a:schemeClr val="tx1"/>
                </a:solidFill>
              </a:rPr>
            </a:br>
            <a:r>
              <a:rPr lang="en-US" sz="1400" smtClean="0">
                <a:solidFill>
                  <a:schemeClr val="tx1"/>
                </a:solidFill>
              </a:rPr>
              <a:t>could be 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smtClean="0">
              <a:solidFill>
                <a:schemeClr val="tx1"/>
              </a:solidFill>
            </a:endParaRPr>
          </a:p>
          <a:p>
            <a:pPr marL="266700" indent="-2667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smtClean="0">
                <a:solidFill>
                  <a:schemeClr val="tx1"/>
                </a:solidFill>
              </a:rPr>
              <a:t>alarms.lib	plus</a:t>
            </a:r>
          </a:p>
          <a:p>
            <a:pPr marL="266700" indent="-2667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smtClean="0">
                <a:solidFill>
                  <a:schemeClr val="tx1"/>
                </a:solidFill>
              </a:rPr>
              <a:t>alarm.pnl	plus</a:t>
            </a:r>
          </a:p>
          <a:p>
            <a:pPr marL="266700" indent="-2667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smtClean="0">
                <a:solidFill>
                  <a:schemeClr val="tx1"/>
                </a:solidFill>
              </a:rPr>
              <a:t>alarmdetail.pnl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Structure by TopAce</a:t>
            </a:r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224" y="1168432"/>
            <a:ext cx="5172075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28298" y="1261872"/>
            <a:ext cx="311372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TopAce will scan scripts, libs and panels and can group files as a ‘module’</a:t>
            </a:r>
            <a:endParaRPr lang="en-US" sz="2000" dirty="0" err="1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85260" y="2832354"/>
            <a:ext cx="1607820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5755958" y="2627346"/>
            <a:ext cx="3113722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Dotted means : </a:t>
            </a:r>
            <a:br>
              <a:rPr lang="en-US" sz="1400" smtClean="0">
                <a:solidFill>
                  <a:schemeClr val="tx1"/>
                </a:solidFill>
              </a:rPr>
            </a:br>
            <a:r>
              <a:rPr lang="en-US" sz="1400" smtClean="0">
                <a:solidFill>
                  <a:schemeClr val="tx1"/>
                </a:solidFill>
              </a:rPr>
              <a:t>panel loading a panel</a:t>
            </a:r>
            <a:endParaRPr lang="en-US" sz="1400" dirty="0" err="1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3101340" y="3806190"/>
            <a:ext cx="2491740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755958" y="3601182"/>
            <a:ext cx="3113722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Solid means 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Panel, script or lib calling a function</a:t>
            </a:r>
            <a:endParaRPr lang="en-US" sz="1400" dirty="0" err="1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842260" y="4468845"/>
            <a:ext cx="2750820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755958" y="4255556"/>
            <a:ext cx="3113722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Colors indicate result of software metrics (see next slides)</a:t>
            </a:r>
            <a:endParaRPr lang="en-US" sz="14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Define modules</a:t>
            </a:r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516" y="1220398"/>
            <a:ext cx="5099685" cy="343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 bwMode="auto">
          <a:xfrm>
            <a:off x="434340" y="3360420"/>
            <a:ext cx="1478280" cy="37033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912620" y="3538728"/>
            <a:ext cx="3695700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5608320" y="1323594"/>
            <a:ext cx="0" cy="221513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608320" y="1323594"/>
            <a:ext cx="297180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050280" y="1220398"/>
            <a:ext cx="2918460" cy="35548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Add the magic word </a:t>
            </a:r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‘//module:’ </a:t>
            </a:r>
            <a:r>
              <a:rPr lang="en-US" sz="1400" smtClean="0">
                <a:solidFill>
                  <a:schemeClr val="tx1"/>
                </a:solidFill>
              </a:rPr>
              <a:t>to your panel, script or lib to combine a set of files as a ‘module’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>Use the magic word </a:t>
            </a:r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‘//prefix:’ </a:t>
            </a:r>
            <a:r>
              <a:rPr lang="en-US" sz="1400" smtClean="0">
                <a:solidFill>
                  <a:schemeClr val="tx1"/>
                </a:solidFill>
              </a:rPr>
              <a:t>to indicate a unique prefix for all your functions in a library.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smtClean="0">
                <a:solidFill>
                  <a:schemeClr val="tx1"/>
                </a:solidFill>
              </a:rPr>
              <a:t/>
            </a:r>
            <a:br>
              <a:rPr lang="en-US" sz="1400" smtClean="0">
                <a:solidFill>
                  <a:schemeClr val="tx1"/>
                </a:solidFill>
              </a:rPr>
            </a:br>
            <a:r>
              <a:rPr lang="en-US" sz="1400" smtClean="0">
                <a:solidFill>
                  <a:schemeClr val="tx1"/>
                </a:solidFill>
              </a:rPr>
              <a:t>Example:</a:t>
            </a:r>
            <a:br>
              <a:rPr lang="en-US" sz="1400" smtClean="0">
                <a:solidFill>
                  <a:schemeClr val="tx1"/>
                </a:solidFill>
              </a:rPr>
            </a:br>
            <a:r>
              <a:rPr lang="en-US" sz="1400" smtClean="0">
                <a:solidFill>
                  <a:schemeClr val="tx1"/>
                </a:solidFill>
              </a:rPr>
              <a:t>All functions in this file start with the prefix ‘</a:t>
            </a:r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test_CCTV_’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dirty="0" err="1" smtClean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99160" y="3929634"/>
            <a:ext cx="495300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1546860" y="3929634"/>
            <a:ext cx="4358640" cy="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Scan your structure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5170" y="2026920"/>
            <a:ext cx="5585460" cy="286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 bwMode="auto">
          <a:xfrm>
            <a:off x="6888480" y="1676400"/>
            <a:ext cx="662940" cy="70104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419100" y="1303020"/>
            <a:ext cx="35416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Use TopAce menu item to scan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smtClean="0">
                <a:solidFill>
                  <a:schemeClr val="tx1"/>
                </a:solidFill>
              </a:rPr>
              <a:t>your application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_16x9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406,08-960,5"/>
  <p:tag name="CDT_MASTERSHAPE2" val="13:0-0-406,08-960,5"/>
  <p:tag name="CDT_MASTERSHAPE3" val="57350:337,575-26,62496-68,50504-933,8749"/>
  <p:tag name="CDT_MASTERSHAPE4" val="57351:406,08-26,62496-30,95134-933,8749"/>
  <p:tag name="CDT_MASTERSHAPE5" val="11:0-480,25-0,1250394-0,1250394"/>
  <p:tag name="CDT_MASTERSHAPE6" val="14:0-49,37504-76,20732-136,063"/>
  <p:tag name="CDT_MASTERSHAPE7" val="15:485,5-0-34-960,5"/>
  <p:tag name="CDT_MASTERSHAPE8" val="12:485,5-695,75-34-264,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190,6199-26,62496-99,70441-933,8749"/>
  <p:tag name="CDT_MASTERSHAPE4" val="11:0-480,25-0,1250394-0,1250394"/>
  <p:tag name="CDT_MASTERSHAPE5" val="12:0-49,37504-76,20732-136,063"/>
  <p:tag name="CDT_MASTERSHAPE6" val="15:485,5-0-34-960,5"/>
  <p:tag name="CDT_MASTERSHAPE7" val="57351:190,62-26,62504-30,95134-933,8749"/>
  <p:tag name="CDT_MASTERSHAPE8" val="13:485,5-695,75-34-264,7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235,2668-26,62496-99,70441-933,8749"/>
  <p:tag name="CDT_MASTERSHAPE4" val="11:0-480,25-0,1250394-0,1250394"/>
  <p:tag name="CDT_MASTERSHAPE5" val="13:0-49,37504-76,20732-136,063"/>
  <p:tag name="CDT_MASTERSHAPE6" val="15:485,5-0-34-960,5"/>
  <p:tag name="CDT_MASTERSHAPE7" val="57351:304-26,62504-30,95134-933,8749"/>
  <p:tag name="CDT_MASTERSHAPE8" val="12:485,5-695,75-34-264,7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326,75-960,5"/>
  <p:tag name="CDT_MASTERSHAPE2" val="57350:326,7-26,62504-68,50504-933,8749"/>
  <p:tag name="CDT_MASTERSHAPE3" val="57351:295,7487-26,62504-30,95134-933,8749"/>
  <p:tag name="CDT_MASTERSHAPE4" val="6:0-480,25-0,1250394-0,1250394"/>
  <p:tag name="CDT_MASTERSHAPE5" val="8:0-809,1249-63,37504-113,37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406,5005-960,5"/>
  <p:tag name="CDT_MASTERSHAPE2" val="57350:337,575-26,62504-68,50504-933,8749"/>
  <p:tag name="CDT_MASTERSHAPE3" val="57351:406,08-26,62504-30,95134-933,8749"/>
  <p:tag name="CDT_MASTERSHAPE4" val="6:0-480,25-0,1250394-0,1250394"/>
  <p:tag name="CDT_MASTERSHAPE5" val="9:0-809,1249-63,37504-113,37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5:111,25-366,85-374,25-593,65"/>
  <p:tag name="CDT_MASTERSHAPE2" val="13:111,25-366,8501-374,25-593,6499"/>
  <p:tag name="CDT_MASTERSHAPE3" val="2:0-0-99,87504-960,5"/>
  <p:tag name="CDT_MASTERSHAPE4" val="11:111,25-0-374,25-355,5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13:111,25-49,37504-374,25-306,1349"/>
  <p:tag name="CDT_MASTERSHAPE3" val="5:111,25-366,85-374,25-593,6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960,5"/>
  <p:tag name="CDT_PROT_HEIGHT" val="99,87504"/>
  <p:tag name="CDT_DELETE_ONEVENT_NEWPRES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430,875"/>
  <p:tag name="CDT_MASTERSHAPE3" val="4:111,25-491,625-374,25-430,8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83,5"/>
  <p:tag name="CDT_MASTERSHAPE3" val="13:111,25-344,125-374,25-283,4646"/>
  <p:tag name="CDT_MASTERSHAPE4" val="12:111,25-639,0355-374,25-283,464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430,875"/>
  <p:tag name="CDT_MASTERSHAPE3" val="4:111,25-491,625-181,375-430,875"/>
  <p:tag name="CDT_MASTERSHAPE4" val="5:304-49,37504-181,5-430,875"/>
  <p:tag name="CDT_MASTERSHAPE5" val="6:304-491,625-181,5-430,87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5:111,25-820,4528-374,25-102,04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  <p:tag name="CDT_MASTERSHAPE3" val="5:111,25-820,4528-374,25-102,047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  <p:tag name="CDT_MASTERSHAPE3" val="6:111,25-820,4528-374,25-102,047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317,4803"/>
  <p:tag name="CDT_MASTERSHAPE3" val="13:111,25-378,2697-374,25-317,4803"/>
  <p:tag name="CDT_MASTERSHAPE4" val="6:111,25-820,4528-374,25-102,047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04,0945"/>
  <p:tag name="CDT_MASTERSHAPE3" val="13:111,25-264,7559-374,25-215,4941"/>
  <p:tag name="CDT_MASTERSHAPE4" val="12:111,25-491,625-374,25-204,125"/>
  <p:tag name="CDT_MASTERSHAPE5" val="7:111,25-820,4528-374,25-102,04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  <p:tag name="CDT_MASTERSHAPE4" val="6:111,25-820,4528-374,25-102,04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DELETE_ONEVENT_NEWPRES" val="False"/>
  <p:tag name="CDT_PROT" val="2"/>
  <p:tag name="CDT_PROT_TOP" val="0"/>
  <p:tag name="CDT_PROT_LEFT" val="0"/>
  <p:tag name="CDT_PROT_WIDTH" val="960,5"/>
  <p:tag name="CDT_PROT_HEIGHT" val="99,8750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317,4803"/>
  <p:tag name="CDT_MASTERSHAPE3" val="13:111,25-378,2696-181,375-317,4803"/>
  <p:tag name="CDT_MASTERSHAPE4" val="12:304-49,37504-181,5-317,4803"/>
  <p:tag name="CDT_MASTERSHAPE5" val="15:304-378,2697-181,5-317,4803"/>
  <p:tag name="CDT_MASTERSHAPE6" val="10:111,25-820,4528-374,25-102,047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99,87504-960,5"/>
  <p:tag name="CDT_MASTERSHAPE2" val="3078:0-0-99,87504-960,5"/>
  <p:tag name="CDT_MASTERSHAPE3" val="3079:111,25-49,37504-374,25-646,3749"/>
  <p:tag name="CDT_MASTERSHAPE4" val="10:0-809,1142-63,50622-113,3858"/>
  <p:tag name="CDT_MASTERSHAPE5" val="16:485,5-0-34-960,5"/>
  <p:tag name="CDT_MASTERSHAPE6" val="17:519,5-0-20,5-309,6244"/>
  <p:tag name="CDT_MASTERSHAPE7" val="18:519,5-0-20,5-138,9988"/>
  <p:tag name="CDT_MASTERSHAPE8" val="19:519,5-298,2492-20,5-662,2507"/>
  <p:tag name="CDT_MASTERSHAPE9" val="20:0-480,25-0,1250394-0,1250394"/>
  <p:tag name="CDT_MASTERSHAPE10" val="3072:0-0-0-0"/>
  <p:tag name="CDT_MASTERSHAPE11" val="3073:0-0-0-0"/>
  <p:tag name="CDT_MASTERSHAPE12" val="3074:0-0-0-0"/>
  <p:tag name="CDT_MASTERSHAPE13" val="3075:0-0-0-0"/>
  <p:tag name="CDT_MASTERSHAPE14" val="3076:0-0-0-0"/>
  <p:tag name="CDT_MASTERSHAPE15" val="3077:0-0-0-0"/>
  <p:tag name="CDT_MASTERSHAPE16" val="3080:0-0-0-0"/>
  <p:tag name="CDT_MASTERSHAPE17" val="3081:0-0-0-0"/>
  <p:tag name="CDT_MASTERSHAPE18" val="3082:0-0-0-0"/>
  <p:tag name="CDT_MASTERSHAPE19" val="3083:0-0-0-0"/>
  <p:tag name="CDT_MASTERSHAPE20" val="3084:0-0-0-0"/>
  <p:tag name="CDT_MASTERSHAPE21" val="3085:0-0-0-0"/>
  <p:tag name="CDT_MASTERSHAPE22" val="3086:0-0-0-0"/>
  <p:tag name="CDT_MASTERSHAPE23" val="3087:0-0-0-0"/>
  <p:tag name="CDT_MASTERSHAPE24" val="3088:0-0-0-0"/>
  <p:tag name="CDT_MASTERSHAPE25" val="3089:0-0-0-0"/>
  <p:tag name="CDT_MASTERSHAPE26" val="3090:0-0-0-0"/>
  <p:tag name="CDT_MASTERSHAPE27" val="3091:0-0-0-0"/>
  <p:tag name="CDT_MASTERSHAPE28" val="3092:0-0-0-0"/>
  <p:tag name="CDT_MASTERSHAPE29" val="3093:0-0-0-0"/>
  <p:tag name="CDT_MASTERSHAPE30" val="3094:0-0-0-0"/>
  <p:tag name="CDT_MASTERSHAPE31" val="3095:0-0-0-0"/>
  <p:tag name="CDT_MASTERSHAPE32" val="3096:0-0-0-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142"/>
  <p:tag name="CDT_PROT_WIDTH" val="113,3858"/>
  <p:tag name="CDT_PROT_HEIGHT" val="63,506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430,875"/>
  <p:tag name="CDT_PROT_HEIGHT" val="374,2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374,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"/>
  <p:tag name="CDT_PROT_LEFT" val="0"/>
  <p:tag name="CDT_PROT_WIDTH" val="309,6244"/>
  <p:tag name="CDT_PROT_HEIGHT" val="20,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itle (big bar down)"/>
  <p:tag name="CDT_LAYOUT_TYPE" val="1"/>
  <p:tag name="CDT_ORIGINAL_DESIGNS_NAME" val="Siemens 2013 – 16:9"/>
  <p:tag name="CDT_ORIGINAL_MASTERS_NAME" val="Title (big bar down)"/>
  <p:tag name="CDT_ORIGINAL_LAYOUT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wo columns"/>
  <p:tag name="CDT_LAYOUT_TYPE" val="29"/>
  <p:tag name="CDT_ORIGINAL_DESIGNS_NAME" val="Siemens 2013 – 16:9"/>
  <p:tag name="CDT_ORIGINAL_MASTERS_NAME" val="Two columns"/>
  <p:tag name="CDT_ORIGINAL_LAYOUT_TYPE" val="2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SLIDE_NAME_ENG" val="Contact slide"/>
  <p:tag name="CDT_SLIDE_NAME_FRE" val="Contact slide"/>
  <p:tag name="CDT_SLIDE_NAME_GER" val="Kontaktfolie"/>
  <p:tag name="CDT_SLIDE_NAME_SPA" val="Contact slide"/>
  <p:tag name="CDT_SLIDE_NAME_ITA" val="Contact slide"/>
  <p:tag name="CDT_DEFAULT_SLIDE" val="True"/>
  <p:tag name="CDT_INTERSECT_SLIDE" val="False"/>
  <p:tag name="CDT_NAVBARONTHISSLIDE" val="True"/>
  <p:tag name="CDT_DESIGNS_NAME" val="Siemens 2013 – 16:9"/>
  <p:tag name="CDT_MASTERS_NAME" val="Image + Index/Contact"/>
  <p:tag name="CDT_LAYOUT_TYPE" val="32"/>
  <p:tag name="CDT_ORIGINAL_DESIGNS_NAME" val="Siemens 2013 – 16:9"/>
  <p:tag name="CDT_ORIGINAL_MASTERS_NAME" val="Image + Index/Contact"/>
  <p:tag name="CDT_ORIGINAL_LAYOUT_TYPE" val="3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TARGETSHAPE_NEW" val="18"/>
  <p:tag name="CDT_PROT" val="3"/>
  <p:tag name="CDT_PROT_TOP" val="0"/>
  <p:tag name="CDT_PROT_LEFT" val="0"/>
  <p:tag name="CDT_PROT_WIDTH" val="960,5"/>
  <p:tag name="CDT_PROT_HEIGHT" val="99,8750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4"/>
  <p:tag name="CDT_DELETE_ONEVENT_NEWPRES" val="False"/>
  <p:tag name="CDT_TARGETSHAPE_NEW" val="12"/>
  <p:tag name="CDT_PROT" val="3"/>
  <p:tag name="CDT_PROT_TOP" val="111,25"/>
  <p:tag name="CDT_PROT_LEFT" val="366,8501"/>
  <p:tag name="CDT_PROT_WIDTH" val="593,6499"/>
  <p:tag name="CDT_PROT_HEIGHT" val="374,2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10"/>
  <p:tag name="CDT_PROT" val="3"/>
  <p:tag name="CDT_PROT_TOP" val="485,5"/>
  <p:tag name="CDT_PROT_LEFT" val="960,5"/>
  <p:tag name="CDT_PROT_WIDTH" val="0,1250394"/>
  <p:tag name="CDT_PROT_HEIGHT" val="0,166771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DELETE_ONEVENT_NEWPRES" val="False"/>
  <p:tag name="CDT_EXTCOL" val="True"/>
  <p:tag name="CDT_COLTX_NEW" val="25"/>
  <p:tag name="CDT_TARGETSHAPE_NEW" val="10"/>
  <p:tag name="CDT_PROT" val="3"/>
  <p:tag name="CDT_PROT_TOP" val="485,5"/>
  <p:tag name="CDT_PROT_LEFT" val="960,5"/>
  <p:tag name="CDT_PROT_WIDTH" val="0,1250394"/>
  <p:tag name="CDT_PROT_HEIGHT" val="0,12503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"/>
  <p:tag name="CDT_PROT_LEFT" val="0"/>
  <p:tag name="CDT_PROT_WIDTH" val="138,9988"/>
  <p:tag name="CDT_PROT_HEIGHT" val="20,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"/>
  <p:tag name="CDT_PROT_LEFT" val="298,2492"/>
  <p:tag name="CDT_PROT_WIDTH" val="662,2507"/>
  <p:tag name="CDT_PROT_HEIGHT" val="20,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326,7-960,5"/>
  <p:tag name="CDT_MASTERSHAPE2" val="11:0-0-326,7-960,5"/>
  <p:tag name="CDT_MASTERSHAPE3" val="57350:326,7-26,62496-68,50504-933,8749"/>
  <p:tag name="CDT_MASTERSHAPE4" val="57351:295,7487-26,62496-30,95134-933,8749"/>
  <p:tag name="CDT_MASTERSHAPE5" val="12:0-480,25-0,1250394-0,1250394"/>
  <p:tag name="CDT_MASTERSHAPE6" val="13:0-49,37504-76,20732-136,063"/>
  <p:tag name="CDT_MASTERSHAPE7" val="14:485,5-0-34-960,5"/>
  <p:tag name="CDT_MASTERSHAPE8" val="10:485,5-695,75-34-264,75"/>
</p:tagLst>
</file>

<file path=ppt/theme/theme1.xml><?xml version="1.0" encoding="utf-8"?>
<a:theme xmlns:a="http://schemas.openxmlformats.org/drawingml/2006/main" name="Siemens 2013 – 16:9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err="1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20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4ppTags>
  <Name>Free Content</Name>
  <PpLayout>11</PpLayout>
  <Index>9</Index>
</p4ppTags>
</file>

<file path=customXml/item2.xml><?xml version="1.0" encoding="utf-8"?>
<p4ppTags>
  <Name>Two columns</Name>
  <PpLayout>29</PpLayout>
  <Index>12</Index>
</p4ppTags>
</file>

<file path=customXml/item3.xml><?xml version="1.0" encoding="utf-8"?>
<p4ppTags/>
</file>

<file path=customXml/item4.xml><?xml version="1.0" encoding="utf-8"?>
<p4ppTags>
  <Name>Title (big bar down)</Name>
  <PpLayout>1</PpLayout>
  <Index>1</Index>
</p4ppTags>
</file>

<file path=customXml/item5.xml><?xml version="1.0" encoding="utf-8"?>
<p4ppTags>
  <Name>Title (big bar down)</Name>
  <PpLayout>1</PpLayout>
  <Index>1</Index>
</p4ppTags>
</file>

<file path=customXml/itemProps1.xml><?xml version="1.0" encoding="utf-8"?>
<ds:datastoreItem xmlns:ds="http://schemas.openxmlformats.org/officeDocument/2006/customXml" ds:itemID="{D8097D0C-BE3E-4AEC-9593-65CFCCB19297}">
  <ds:schemaRefs/>
</ds:datastoreItem>
</file>

<file path=customXml/itemProps2.xml><?xml version="1.0" encoding="utf-8"?>
<ds:datastoreItem xmlns:ds="http://schemas.openxmlformats.org/officeDocument/2006/customXml" ds:itemID="{1666F4C2-68F5-4840-A44A-1A646C0925A1}">
  <ds:schemaRefs/>
</ds:datastoreItem>
</file>

<file path=customXml/itemProps3.xml><?xml version="1.0" encoding="utf-8"?>
<ds:datastoreItem xmlns:ds="http://schemas.openxmlformats.org/officeDocument/2006/customXml" ds:itemID="{572FBA73-6DBF-45DA-8282-9342320CFAB0}">
  <ds:schemaRefs/>
</ds:datastoreItem>
</file>

<file path=customXml/itemProps4.xml><?xml version="1.0" encoding="utf-8"?>
<ds:datastoreItem xmlns:ds="http://schemas.openxmlformats.org/officeDocument/2006/customXml" ds:itemID="{AC99131A-F4A8-4A40-A8D4-417B6E2E063F}">
  <ds:schemaRefs/>
</ds:datastoreItem>
</file>

<file path=customXml/itemProps5.xml><?xml version="1.0" encoding="utf-8"?>
<ds:datastoreItem xmlns:ds="http://schemas.openxmlformats.org/officeDocument/2006/customXml" ds:itemID="{127E6BAF-936F-4264-ABFD-08FF377322FF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SIM_PPT_2007_16x9_DEU_V2_0_0_BASIC.pptx</Template>
  <TotalTime>0</TotalTime>
  <Words>378</Words>
  <Application>Microsoft Office PowerPoint</Application>
  <PresentationFormat>On-screen Show (16:9)</PresentationFormat>
  <Paragraphs>98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Siemens 2013 – 16:9</vt:lpstr>
      <vt:lpstr>   </vt:lpstr>
      <vt:lpstr>  </vt:lpstr>
      <vt:lpstr>Why TopAce ?</vt:lpstr>
      <vt:lpstr>That’s why TopAce</vt:lpstr>
      <vt:lpstr>Slide 5</vt:lpstr>
      <vt:lpstr>1. Software structure</vt:lpstr>
      <vt:lpstr>Structure by TopAce</vt:lpstr>
      <vt:lpstr>Define modules</vt:lpstr>
      <vt:lpstr>Scan your structure</vt:lpstr>
      <vt:lpstr>Display your graph</vt:lpstr>
      <vt:lpstr>Slide 11</vt:lpstr>
      <vt:lpstr>2. Software metrics</vt:lpstr>
      <vt:lpstr>Slide 13</vt:lpstr>
      <vt:lpstr>Slide 14</vt:lpstr>
      <vt:lpstr>Slide 15</vt:lpstr>
      <vt:lpstr>Slide 16</vt:lpstr>
      <vt:lpstr>Diff - graph</vt:lpstr>
      <vt:lpstr>Note:</vt:lpstr>
      <vt:lpstr>Contact</vt:lpstr>
    </vt:vector>
  </TitlesOfParts>
  <Company>SIEMENS AG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Siemens Corporate Design PowerPoint-Templates – Infrastructure &amp; Cities</dc:title>
  <cp:lastModifiedBy>z00229je</cp:lastModifiedBy>
  <cp:revision>83</cp:revision>
  <cp:lastPrinted>2012-10-29T09:59:01Z</cp:lastPrinted>
  <dcterms:created xsi:type="dcterms:W3CDTF">2006-04-07T10:01:45Z</dcterms:created>
  <dcterms:modified xsi:type="dcterms:W3CDTF">2018-04-30T17:54:53Z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June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2.0.1</vt:lpwstr>
  </property>
</Properties>
</file>